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8" r:id="rId3"/>
    <p:sldId id="257" r:id="rId4"/>
    <p:sldId id="259" r:id="rId5"/>
    <p:sldId id="297" r:id="rId6"/>
    <p:sldId id="260" r:id="rId7"/>
    <p:sldId id="295" r:id="rId8"/>
    <p:sldId id="261" r:id="rId9"/>
    <p:sldId id="262" r:id="rId10"/>
    <p:sldId id="283" r:id="rId11"/>
    <p:sldId id="263" r:id="rId12"/>
    <p:sldId id="266" r:id="rId13"/>
    <p:sldId id="272" r:id="rId14"/>
    <p:sldId id="300" r:id="rId15"/>
    <p:sldId id="264" r:id="rId16"/>
    <p:sldId id="301" r:id="rId17"/>
    <p:sldId id="267" r:id="rId18"/>
    <p:sldId id="265" r:id="rId19"/>
    <p:sldId id="279" r:id="rId20"/>
    <p:sldId id="302" r:id="rId21"/>
    <p:sldId id="303" r:id="rId22"/>
    <p:sldId id="304" r:id="rId23"/>
    <p:sldId id="288" r:id="rId2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ountdown" pitchFamily="82" charset="0"/>
      <p:regular r:id="rId30"/>
    </p:embeddedFont>
    <p:embeddedFont>
      <p:font typeface="Space Grotesk" pitchFamily="2" charset="77"/>
      <p:regular r:id="rId31"/>
      <p:bold r:id="rId32"/>
      <p:italic r:id="rId33"/>
      <p:boldItalic r:id="rId34"/>
    </p:embeddedFont>
    <p:embeddedFont>
      <p:font typeface="Space Grotesk Light" pitchFamily="2" charset="77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1E8972-68E6-47C6-8168-9DFCAA21A1EE}">
  <a:tblStyle styleId="{B71E8972-68E6-47C6-8168-9DFCAA21A1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8F8498-D9A7-4CEC-A156-9DC165E34A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61"/>
    <p:restoredTop sz="94626"/>
  </p:normalViewPr>
  <p:slideViewPr>
    <p:cSldViewPr snapToGrid="0" snapToObjects="1">
      <p:cViewPr varScale="1">
        <p:scale>
          <a:sx n="197" d="100"/>
          <a:sy n="197" d="100"/>
        </p:scale>
        <p:origin x="1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8772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4340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55775" y="50550"/>
            <a:ext cx="10626641" cy="5092950"/>
            <a:chOff x="-255775" y="50550"/>
            <a:chExt cx="10626641" cy="5092950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" y="22967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76399" y="4023846"/>
              <a:ext cx="2849303" cy="97045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34697" y="31815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21250" y="25815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436987" y="30600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5777" y="36697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-1" y="30600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98024" y="34877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-255775" y="4169299"/>
              <a:ext cx="1995230" cy="679560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5924561" y="4366325"/>
              <a:ext cx="1696564" cy="77716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6348583" y="24691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56;p2"/>
            <p:cNvGrpSpPr/>
            <p:nvPr/>
          </p:nvGrpSpPr>
          <p:grpSpPr>
            <a:xfrm>
              <a:off x="352648" y="1509651"/>
              <a:ext cx="408036" cy="3633849"/>
              <a:chOff x="967895" y="415018"/>
              <a:chExt cx="628714" cy="5600014"/>
            </a:xfrm>
          </p:grpSpPr>
          <p:sp>
            <p:nvSpPr>
              <p:cNvPr id="57" name="Google Shape;57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9" name="Google Shape;59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7" name="Google Shape;67;p2"/>
            <p:cNvGrpSpPr/>
            <p:nvPr/>
          </p:nvGrpSpPr>
          <p:grpSpPr>
            <a:xfrm>
              <a:off x="1127772" y="2465013"/>
              <a:ext cx="300714" cy="2678487"/>
              <a:chOff x="967895" y="415018"/>
              <a:chExt cx="628714" cy="5600014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" name="Google Shape;69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0" name="Google Shape;70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" name="Google Shape;78;p2"/>
            <p:cNvGrpSpPr/>
            <p:nvPr/>
          </p:nvGrpSpPr>
          <p:grpSpPr>
            <a:xfrm>
              <a:off x="7817748" y="622548"/>
              <a:ext cx="408036" cy="4520952"/>
              <a:chOff x="967895" y="415018"/>
              <a:chExt cx="628714" cy="6967101"/>
            </a:xfrm>
          </p:grpSpPr>
          <p:sp>
            <p:nvSpPr>
              <p:cNvPr id="79" name="Google Shape;79;p2"/>
              <p:cNvSpPr/>
              <p:nvPr/>
            </p:nvSpPr>
            <p:spPr>
              <a:xfrm>
                <a:off x="1207111" y="963619"/>
                <a:ext cx="150300" cy="64185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" name="Google Shape;80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89" name="Google Shape;89;p2"/>
            <p:cNvGrpSpPr/>
            <p:nvPr/>
          </p:nvGrpSpPr>
          <p:grpSpPr>
            <a:xfrm>
              <a:off x="7200036" y="3261372"/>
              <a:ext cx="284493" cy="1882128"/>
              <a:chOff x="967895" y="415018"/>
              <a:chExt cx="628714" cy="4159398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1207123" y="963617"/>
                <a:ext cx="150300" cy="3610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" name="Google Shape;91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92" name="Google Shape;92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00" name="Google Shape;100;p2"/>
            <p:cNvGrpSpPr/>
            <p:nvPr/>
          </p:nvGrpSpPr>
          <p:grpSpPr>
            <a:xfrm>
              <a:off x="8299552" y="2676669"/>
              <a:ext cx="333219" cy="2466831"/>
              <a:chOff x="967895" y="415018"/>
              <a:chExt cx="628714" cy="4654398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1207136" y="963616"/>
                <a:ext cx="150300" cy="4105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" name="Google Shape;102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03" name="Google Shape;103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11" name="Google Shape;111;p2"/>
          <p:cNvSpPr txBox="1">
            <a:spLocks noGrp="1"/>
          </p:cNvSpPr>
          <p:nvPr>
            <p:ph type="ctrTitle"/>
          </p:nvPr>
        </p:nvSpPr>
        <p:spPr>
          <a:xfrm>
            <a:off x="1735675" y="1991825"/>
            <a:ext cx="5672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uds only">
  <p:cSld name="BLANK_1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" name="Google Shape;829;p12"/>
          <p:cNvGrpSpPr/>
          <p:nvPr/>
        </p:nvGrpSpPr>
        <p:grpSpPr>
          <a:xfrm>
            <a:off x="-52200" y="50550"/>
            <a:ext cx="9256075" cy="5245735"/>
            <a:chOff x="-52200" y="50550"/>
            <a:chExt cx="9256075" cy="5245735"/>
          </a:xfrm>
        </p:grpSpPr>
        <p:sp>
          <p:nvSpPr>
            <p:cNvPr id="830" name="Google Shape;830;p12"/>
            <p:cNvSpPr/>
            <p:nvPr/>
          </p:nvSpPr>
          <p:spPr>
            <a:xfrm>
              <a:off x="-52200" y="299053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12"/>
            <p:cNvSpPr/>
            <p:nvPr/>
          </p:nvSpPr>
          <p:spPr>
            <a:xfrm>
              <a:off x="2567033" y="3780191"/>
              <a:ext cx="2154572" cy="9869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2"/>
            <p:cNvSpPr/>
            <p:nvPr/>
          </p:nvSpPr>
          <p:spPr>
            <a:xfrm>
              <a:off x="3626041" y="3244742"/>
              <a:ext cx="2038292" cy="694227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12"/>
            <p:cNvSpPr/>
            <p:nvPr/>
          </p:nvSpPr>
          <p:spPr>
            <a:xfrm>
              <a:off x="3907840" y="3671766"/>
              <a:ext cx="3406627" cy="1462743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12"/>
            <p:cNvSpPr/>
            <p:nvPr/>
          </p:nvSpPr>
          <p:spPr>
            <a:xfrm>
              <a:off x="434903" y="4215970"/>
              <a:ext cx="2406853" cy="91722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12"/>
            <p:cNvSpPr/>
            <p:nvPr/>
          </p:nvSpPr>
          <p:spPr>
            <a:xfrm flipH="1">
              <a:off x="-50423" y="3671774"/>
              <a:ext cx="1322417" cy="60577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2"/>
            <p:cNvSpPr/>
            <p:nvPr/>
          </p:nvSpPr>
          <p:spPr>
            <a:xfrm>
              <a:off x="5747332" y="4053480"/>
              <a:ext cx="3261193" cy="124280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2"/>
            <p:cNvSpPr/>
            <p:nvPr/>
          </p:nvSpPr>
          <p:spPr>
            <a:xfrm flipH="1">
              <a:off x="5619392" y="314441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38" name="Google Shape;838;p1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839" name="Google Shape;839;p1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0" name="Google Shape;840;p1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1" name="Google Shape;841;p1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2" name="Google Shape;842;p1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3" name="Google Shape;843;p1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4" name="Google Shape;844;p1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5" name="Google Shape;845;p1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6" name="Google Shape;846;p1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7" name="Google Shape;847;p1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8" name="Google Shape;848;p1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9" name="Google Shape;849;p1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0" name="Google Shape;850;p1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1" name="Google Shape;851;p1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2" name="Google Shape;852;p1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1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1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8" name="Google Shape;858;p1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9" name="Google Shape;859;p1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0" name="Google Shape;860;p1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1" name="Google Shape;861;p1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2" name="Google Shape;862;p1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3" name="Google Shape;863;p1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4" name="Google Shape;864;p1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5" name="Google Shape;865;p1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6" name="Google Shape;866;p1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8" name="Google Shape;868;p1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9" name="Google Shape;869;p1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0" name="Google Shape;870;p1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1" name="Google Shape;871;p1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872" name="Google Shape;872;p1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012" scaled="0"/>
        </a:gra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114" name="Google Shape;114;p3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2" name="Google Shape;122;p3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123" name="Google Shape;123;p3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" name="Google Shape;124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25" name="Google Shape;125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33" name="Google Shape;133;p3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134" name="Google Shape;134;p3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" name="Google Shape;135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36" name="Google Shape;136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4" name="Google Shape;144;p3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6" name="Google Shape;146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47" name="Google Shape;147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149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153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" name="Google Shape;154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55" name="Google Shape;155;p3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156" name="Google Shape;156;p3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" name="Google Shape;157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58" name="Google Shape;158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" name="Google Shape;159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" name="Google Shape;160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" name="Google Shape;161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" name="Google Shape;162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163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165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66" name="Google Shape;166;p3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167" name="Google Shape;167;p3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8" name="Google Shape;168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69" name="Google Shape;169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0" name="Google Shape;170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1" name="Google Shape;171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2" name="Google Shape;172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" name="Google Shape;173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77" name="Google Shape;177;p3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211" name="Google Shape;211;p3"/>
          <p:cNvSpPr txBox="1">
            <a:spLocks noGrp="1"/>
          </p:cNvSpPr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2" name="Google Shape;212;p3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dk1"/>
            </a:gs>
            <a:gs pos="67000">
              <a:schemeClr val="accent1"/>
            </a:gs>
            <a:gs pos="100000">
              <a:srgbClr val="B4A7D6"/>
            </a:gs>
          </a:gsLst>
          <a:lin ang="5400012" scaled="0"/>
        </a:gra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4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215" name="Google Shape;215;p4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3" name="Google Shape;223;p4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224" name="Google Shape;224;p4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" name="Google Shape;225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26" name="Google Shape;226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" name="Google Shape;227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" name="Google Shape;228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229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230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233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34" name="Google Shape;234;p4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235" name="Google Shape;235;p4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" name="Google Shape;236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37" name="Google Shape;237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241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242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243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244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45" name="Google Shape;245;p4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246" name="Google Shape;246;p4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7" name="Google Shape;247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48" name="Google Shape;248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249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250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252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253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254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255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56" name="Google Shape;256;p4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257" name="Google Shape;257;p4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8" name="Google Shape;258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59" name="Google Shape;259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260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7" name="Google Shape;267;p4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268" name="Google Shape;268;p4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9" name="Google Shape;269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70" name="Google Shape;270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" name="Google Shape;274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" name="Google Shape;275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279" name="Google Shape;279;p4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0" name="Google Shape;280;p4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2" name="Google Shape;282;p4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4" name="Google Shape;284;p4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5" name="Google Shape;285;p4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4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4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4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8" name="Google Shape;308;p4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0" name="Google Shape;310;p4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12" name="Google Shape;312;p4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  <a:effectLst>
            <a:outerShdw blurRad="28575" dist="9525" dir="5400000" algn="bl" rotWithShape="0">
              <a:schemeClr val="dk1">
                <a:alpha val="38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064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➢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▻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406400" algn="ctr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313" name="Google Shape;313;p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5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16" name="Google Shape;316;p5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5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325" name="Google Shape;325;p5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6" name="Google Shape;326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27" name="Google Shape;327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" name="Google Shape;328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" name="Google Shape;329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" name="Google Shape;331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35" name="Google Shape;335;p5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336" name="Google Shape;336;p5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7" name="Google Shape;337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38" name="Google Shape;338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" name="Google Shape;339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" name="Google Shape;340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" name="Google Shape;341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" name="Google Shape;342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" name="Google Shape;343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" name="Google Shape;344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5" name="Google Shape;345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46" name="Google Shape;346;p5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347" name="Google Shape;347;p5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8" name="Google Shape;348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49" name="Google Shape;349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0" name="Google Shape;350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1" name="Google Shape;351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" name="Google Shape;352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3" name="Google Shape;353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4" name="Google Shape;354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5" name="Google Shape;355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" name="Google Shape;356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57" name="Google Shape;357;p5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358" name="Google Shape;358;p5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9" name="Google Shape;359;p5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4" name="Google Shape;364;p5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7" name="Google Shape;367;p5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8" name="Google Shape;368;p5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7" name="Google Shape;377;p5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8" name="Google Shape;378;p5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91" name="Google Shape;391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5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➢"/>
              <a:defRPr/>
            </a:lvl1pPr>
            <a:lvl2pPr marL="914400" lvl="1" indent="-368300" rtl="0">
              <a:spcBef>
                <a:spcPts val="800"/>
              </a:spcBef>
              <a:spcAft>
                <a:spcPts val="0"/>
              </a:spcAft>
              <a:buSzPts val="2200"/>
              <a:buChar char="▻"/>
              <a:defRPr/>
            </a:lvl2pPr>
            <a:lvl3pPr marL="1371600" lvl="2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800"/>
              </a:spcBef>
              <a:spcAft>
                <a:spcPts val="8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6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96" name="Google Shape;396;p6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4" name="Google Shape;404;p6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05" name="Google Shape;405;p6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6" name="Google Shape;406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07" name="Google Shape;407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408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409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10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11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" name="Google Shape;412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413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14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15" name="Google Shape;415;p6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416" name="Google Shape;416;p6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7" name="Google Shape;417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18" name="Google Shape;418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" name="Google Shape;419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420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1" name="Google Shape;421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2" name="Google Shape;422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423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" name="Google Shape;424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425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26" name="Google Shape;426;p6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27" name="Google Shape;427;p6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" name="Google Shape;428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29" name="Google Shape;429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" name="Google Shape;430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" name="Google Shape;431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" name="Google Shape;433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" name="Google Shape;434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" name="Google Shape;436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37" name="Google Shape;437;p6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438" name="Google Shape;438;p6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9" name="Google Shape;439;p6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0" name="Google Shape;440;p6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1" name="Google Shape;441;p6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2" name="Google Shape;442;p6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3" name="Google Shape;443;p6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4" name="Google Shape;444;p6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5" name="Google Shape;445;p6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6" name="Google Shape;446;p6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7" name="Google Shape;447;p6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8" name="Google Shape;448;p6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9" name="Google Shape;449;p6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1" name="Google Shape;451;p6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6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6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6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6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6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7" name="Google Shape;457;p6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8" name="Google Shape;458;p6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9" name="Google Shape;459;p6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0" name="Google Shape;460;p6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1" name="Google Shape;461;p6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2" name="Google Shape;462;p6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3" name="Google Shape;463;p6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4" name="Google Shape;464;p6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5" name="Google Shape;465;p6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6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7" name="Google Shape;467;p6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8" name="Google Shape;468;p6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9" name="Google Shape;469;p6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70" name="Google Shape;470;p6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471" name="Google Shape;471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6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3" name="Google Shape;473;p6"/>
          <p:cNvSpPr txBox="1">
            <a:spLocks noGrp="1"/>
          </p:cNvSpPr>
          <p:nvPr>
            <p:ph type="body" idx="2"/>
          </p:nvPr>
        </p:nvSpPr>
        <p:spPr>
          <a:xfrm>
            <a:off x="4199271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4" name="Google Shape;474;p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7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477" name="Google Shape;477;p7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5" name="Google Shape;485;p7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86" name="Google Shape;486;p7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7" name="Google Shape;487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88" name="Google Shape;488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9" name="Google Shape;489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0" name="Google Shape;490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1" name="Google Shape;491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2" name="Google Shape;492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3" name="Google Shape;493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4" name="Google Shape;494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5" name="Google Shape;495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96" name="Google Shape;496;p7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97" name="Google Shape;497;p7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8" name="Google Shape;498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99" name="Google Shape;499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0" name="Google Shape;500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1" name="Google Shape;501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2" name="Google Shape;502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3" name="Google Shape;503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5" name="Google Shape;505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6" name="Google Shape;506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07" name="Google Shape;507;p7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08" name="Google Shape;508;p7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0" name="Google Shape;510;p7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1" name="Google Shape;511;p7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3" name="Google Shape;513;p7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6" name="Google Shape;516;p7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7" name="Google Shape;517;p7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9" name="Google Shape;519;p7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0" name="Google Shape;520;p7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1" name="Google Shape;521;p7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7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7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7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7" name="Google Shape;527;p7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8" name="Google Shape;528;p7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1" name="Google Shape;531;p7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2" name="Google Shape;532;p7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5" name="Google Shape;535;p7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7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7" name="Google Shape;537;p7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9" name="Google Shape;539;p7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40" name="Google Shape;540;p7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541" name="Google Shape;541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7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3" name="Google Shape;543;p7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4" name="Google Shape;544;p7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5" name="Google Shape;545;p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8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548" name="Google Shape;548;p8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8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6" name="Google Shape;556;p8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557" name="Google Shape;557;p8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8" name="Google Shape;558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59" name="Google Shape;559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0" name="Google Shape;560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4" name="Google Shape;564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67" name="Google Shape;567;p8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568" name="Google Shape;568;p8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9" name="Google Shape;569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70" name="Google Shape;570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3" name="Google Shape;573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4" name="Google Shape;574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78" name="Google Shape;578;p8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579" name="Google Shape;579;p8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0" name="Google Shape;580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81" name="Google Shape;581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2" name="Google Shape;582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8" name="Google Shape;588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89" name="Google Shape;589;p8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90" name="Google Shape;590;p8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1" name="Google Shape;591;p8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4" name="Google Shape;594;p8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5" name="Google Shape;595;p8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6" name="Google Shape;596;p8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7" name="Google Shape;597;p8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8" name="Google Shape;598;p8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9" name="Google Shape;599;p8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0" name="Google Shape;600;p8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1" name="Google Shape;601;p8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2" name="Google Shape;602;p8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3" name="Google Shape;603;p8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8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8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8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8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8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9" name="Google Shape;609;p8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0" name="Google Shape;610;p8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1" name="Google Shape;611;p8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2" name="Google Shape;612;p8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3" name="Google Shape;613;p8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4" name="Google Shape;614;p8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5" name="Google Shape;615;p8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6" name="Google Shape;616;p8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7" name="Google Shape;617;p8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8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9" name="Google Shape;619;p8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0" name="Google Shape;620;p8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1" name="Google Shape;621;p8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2" name="Google Shape;622;p8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23" name="Google Shape;623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Clouds only">
  <p:cSld name="TITLE_ONLY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9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627" name="Google Shape;627;p9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9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9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35" name="Google Shape;635;p9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636" name="Google Shape;636;p9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7" name="Google Shape;637;p9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8" name="Google Shape;638;p9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9" name="Google Shape;639;p9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0" name="Google Shape;640;p9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1" name="Google Shape;641;p9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2" name="Google Shape;642;p9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3" name="Google Shape;643;p9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4" name="Google Shape;644;p9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5" name="Google Shape;645;p9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6" name="Google Shape;646;p9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7" name="Google Shape;647;p9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8" name="Google Shape;648;p9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9" name="Google Shape;649;p9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9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9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9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9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9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5" name="Google Shape;655;p9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6" name="Google Shape;656;p9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7" name="Google Shape;657;p9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8" name="Google Shape;658;p9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9" name="Google Shape;659;p9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0" name="Google Shape;660;p9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1" name="Google Shape;661;p9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2" name="Google Shape;662;p9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3" name="Google Shape;663;p9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9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6" name="Google Shape;666;p9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7" name="Google Shape;667;p9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8" name="Google Shape;668;p9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69" name="Google Shape;669;p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2" name="Google Shape;752;p11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753" name="Google Shape;753;p11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1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1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1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1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1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1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1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1" name="Google Shape;761;p11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762" name="Google Shape;762;p11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3" name="Google Shape;763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64" name="Google Shape;764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5" name="Google Shape;765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6" name="Google Shape;766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7" name="Google Shape;767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8" name="Google Shape;768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0" name="Google Shape;770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1" name="Google Shape;771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72" name="Google Shape;772;p11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773" name="Google Shape;773;p11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4" name="Google Shape;774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75" name="Google Shape;775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6" name="Google Shape;776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7" name="Google Shape;777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8" name="Google Shape;778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9" name="Google Shape;779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0" name="Google Shape;780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1" name="Google Shape;781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2" name="Google Shape;782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3" name="Google Shape;783;p11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784" name="Google Shape;784;p11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5" name="Google Shape;785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86" name="Google Shape;786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7" name="Google Shape;787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8" name="Google Shape;788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9" name="Google Shape;789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0" name="Google Shape;790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1" name="Google Shape;791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2" name="Google Shape;792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3" name="Google Shape;793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94" name="Google Shape;794;p11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795" name="Google Shape;795;p11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6" name="Google Shape;796;p11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7" name="Google Shape;797;p11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8" name="Google Shape;798;p11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9" name="Google Shape;799;p11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0" name="Google Shape;800;p11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1" name="Google Shape;801;p11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2" name="Google Shape;802;p11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3" name="Google Shape;803;p11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4" name="Google Shape;804;p11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5" name="Google Shape;805;p11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7" name="Google Shape;807;p11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8" name="Google Shape;808;p11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1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1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1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4" name="Google Shape;814;p11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5" name="Google Shape;815;p11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7" name="Google Shape;817;p11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8" name="Google Shape;818;p11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0" name="Google Shape;820;p11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1" name="Google Shape;821;p11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2" name="Google Shape;822;p11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33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➢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▻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3683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ource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parcopen.org/open-access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"/>
          <p:cNvSpPr txBox="1">
            <a:spLocks noGrp="1"/>
          </p:cNvSpPr>
          <p:nvPr>
            <p:ph type="ctrTitle"/>
          </p:nvPr>
        </p:nvSpPr>
        <p:spPr>
          <a:xfrm>
            <a:off x="1571082" y="1411950"/>
            <a:ext cx="637505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Amateur Satellite Service in the Modern Era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40"/>
          <p:cNvSpPr txBox="1">
            <a:spLocks noGrp="1"/>
          </p:cNvSpPr>
          <p:nvPr>
            <p:ph type="title"/>
          </p:nvPr>
        </p:nvSpPr>
        <p:spPr>
          <a:xfrm>
            <a:off x="413598" y="501261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Open Source Roadmap</a:t>
            </a:r>
            <a:endParaRPr dirty="0"/>
          </a:p>
        </p:txBody>
      </p:sp>
      <p:sp>
        <p:nvSpPr>
          <p:cNvPr id="1262" name="Google Shape;1262;p4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263" name="Google Shape;1263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4" name="Google Shape;1264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40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1266" name="Google Shape;1266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68" name="Google Shape;1268;p40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1269" name="Google Shape;1269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1" name="Google Shape;1271;p40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1272" name="Google Shape;1272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5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4" name="Google Shape;1274;p40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1275" name="Google Shape;1275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6" name="Google Shape;1276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6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7" name="Google Shape;1277;p40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1278" name="Google Shape;1278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9" name="Google Shape;1279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4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80" name="Google Shape;1280;p40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1281" name="Google Shape;1281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82" name="Google Shape;1282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1283" name="Google Shape;1283;p40"/>
          <p:cNvSpPr txBox="1"/>
          <p:nvPr/>
        </p:nvSpPr>
        <p:spPr>
          <a:xfrm>
            <a:off x="751669" y="1156100"/>
            <a:ext cx="191458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Open Source design, verification, validation, test, and documentation is all freely available to the general public.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4" name="Google Shape;1284;p40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raise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5" name="Google Shape;1285;p40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de-orbit the spacecraft.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6" name="Google Shape;1286;p40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Propose innovative and useful launches and missions.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7" name="Google Shape;1287;p40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maintain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8" name="Google Shape;1288;p40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Document and disseminate all lessons learned.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0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Adjustments and Adaptations</a:t>
            </a:r>
            <a:endParaRPr dirty="0"/>
          </a:p>
        </p:txBody>
      </p:sp>
      <p:sp>
        <p:nvSpPr>
          <p:cNvPr id="946" name="Google Shape;946;p20"/>
          <p:cNvSpPr txBox="1">
            <a:spLocks noGrp="1"/>
          </p:cNvSpPr>
          <p:nvPr>
            <p:ph type="body" idx="2"/>
          </p:nvPr>
        </p:nvSpPr>
        <p:spPr>
          <a:xfrm>
            <a:off x="605268" y="1718131"/>
            <a:ext cx="7270538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Changes in Solar Cell Efficiency, RF Device Efficiency, Specialized S/C Technologies (e.g. HELAPS)</a:t>
            </a:r>
          </a:p>
          <a:p>
            <a:r>
              <a:rPr lang="en-US" dirty="0"/>
              <a:t>Miniaturization of Electronic Devices</a:t>
            </a:r>
          </a:p>
          <a:p>
            <a:r>
              <a:rPr lang="en-US" dirty="0"/>
              <a:t>The Use of Millimeter Wave Spectrum</a:t>
            </a:r>
          </a:p>
          <a:p>
            <a:r>
              <a:rPr lang="en-US" dirty="0"/>
              <a:t>The Evolution of the Small Satellite World the Amateur Satellite Community Initiated</a:t>
            </a:r>
          </a:p>
          <a:p>
            <a:r>
              <a:rPr lang="en-US" dirty="0"/>
              <a:t>Doing More with Less </a:t>
            </a:r>
          </a:p>
          <a:p>
            <a:r>
              <a:rPr lang="en-US" dirty="0"/>
              <a:t>small propulsion systems and improvements in AOCS.</a:t>
            </a:r>
            <a:br>
              <a:rPr lang="en-US" dirty="0"/>
            </a:br>
            <a:endParaRPr dirty="0"/>
          </a:p>
        </p:txBody>
      </p:sp>
      <p:sp>
        <p:nvSpPr>
          <p:cNvPr id="947" name="Google Shape;947;p2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23"/>
          <p:cNvSpPr txBox="1">
            <a:spLocks noGrp="1"/>
          </p:cNvSpPr>
          <p:nvPr>
            <p:ph type="title" idx="4294967295"/>
          </p:nvPr>
        </p:nvSpPr>
        <p:spPr>
          <a:xfrm>
            <a:off x="-291593" y="3904214"/>
            <a:ext cx="6238200" cy="4695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lt1"/>
                </a:solidFill>
              </a:rPr>
              <a:t>More Adaptations</a:t>
            </a:r>
            <a:endParaRPr sz="4400" dirty="0">
              <a:solidFill>
                <a:schemeClr val="lt1"/>
              </a:solidFill>
            </a:endParaRPr>
          </a:p>
        </p:txBody>
      </p:sp>
      <p:sp>
        <p:nvSpPr>
          <p:cNvPr id="970" name="Google Shape;970;p23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12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2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Orbit Shell Ownership (OSO)</a:t>
            </a:r>
            <a:endParaRPr dirty="0"/>
          </a:p>
        </p:txBody>
      </p:sp>
      <p:sp>
        <p:nvSpPr>
          <p:cNvPr id="1097" name="Google Shape;1097;p2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098" name="Google Shape;1098;p29"/>
          <p:cNvGrpSpPr/>
          <p:nvPr/>
        </p:nvGrpSpPr>
        <p:grpSpPr>
          <a:xfrm>
            <a:off x="608674" y="2549678"/>
            <a:ext cx="3116238" cy="1338140"/>
            <a:chOff x="1047099" y="2241353"/>
            <a:chExt cx="3116238" cy="1338140"/>
          </a:xfrm>
        </p:grpSpPr>
        <p:sp>
          <p:nvSpPr>
            <p:cNvPr id="1099" name="Google Shape;1099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0" name="Google Shape;1100;p29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1200" b="1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1" name="Google Shape;1101;p29"/>
            <p:cNvSpPr txBox="1"/>
            <p:nvPr/>
          </p:nvSpPr>
          <p:spPr>
            <a:xfrm rot="189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Spectrum Management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2" name="Google Shape;1102;p2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 classical government function that has lead to a vibrant and diverse ecosystem.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3" name="Google Shape;1103;p29"/>
          <p:cNvGrpSpPr/>
          <p:nvPr/>
        </p:nvGrpSpPr>
        <p:grpSpPr>
          <a:xfrm>
            <a:off x="2765533" y="1566375"/>
            <a:ext cx="2726286" cy="2547000"/>
            <a:chOff x="3203958" y="1258050"/>
            <a:chExt cx="2726286" cy="2547000"/>
          </a:xfrm>
        </p:grpSpPr>
        <p:sp>
          <p:nvSpPr>
            <p:cNvPr id="1104" name="Google Shape;1104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80A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5" name="Google Shape;1105;p29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80A9DB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1200" b="1">
                <a:solidFill>
                  <a:srgbClr val="80A9DB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6" name="Google Shape;1106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Orbital Debris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7" name="Google Shape;1107;p2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An urgent health and welfare problem more closely related to those handled by environmental regulatory frameworks.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8" name="Google Shape;1108;p29"/>
          <p:cNvGrpSpPr/>
          <p:nvPr/>
        </p:nvGrpSpPr>
        <p:grpSpPr>
          <a:xfrm>
            <a:off x="4685552" y="1566375"/>
            <a:ext cx="2726286" cy="2547000"/>
            <a:chOff x="5123977" y="1258050"/>
            <a:chExt cx="2726286" cy="2547000"/>
          </a:xfrm>
        </p:grpSpPr>
        <p:sp>
          <p:nvSpPr>
            <p:cNvPr id="1109" name="Google Shape;1109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0" name="Google Shape;1110;p29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3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1200" b="1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1" name="Google Shape;1111;p2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A Synergy of Regulatory Law</a:t>
              </a:r>
              <a:endParaRPr sz="1200"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2" name="Google Shape;1112;p29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Spectrum Management and Pollution Control are related in space, and fall under the authority of the FCC.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0BB41C8-F32F-F24A-A5ED-CBCC62A04A6A}"/>
              </a:ext>
            </a:extLst>
          </p:cNvPr>
          <p:cNvSpPr txBox="1"/>
          <p:nvPr/>
        </p:nvSpPr>
        <p:spPr>
          <a:xfrm>
            <a:off x="4385748" y="-37140"/>
            <a:ext cx="886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  <a:cs typeface="Space Grotesk Light"/>
                <a:sym typeface="Space Grotesk Light"/>
              </a:rPr>
              <a:t>3.</a:t>
            </a:r>
            <a:endParaRPr lang="en-US" dirty="0">
              <a:latin typeface="Countdown" pitchFamily="82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2DF902-7774-9E43-B032-7BD7F4056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8350" y="1402848"/>
            <a:ext cx="5778600" cy="819900"/>
          </a:xfrm>
        </p:spPr>
        <p:txBody>
          <a:bodyPr/>
          <a:lstStyle/>
          <a:p>
            <a:pPr marL="50800" indent="0">
              <a:buNone/>
            </a:pPr>
            <a:r>
              <a:rPr lang="en-US" dirty="0"/>
              <a:t>How does the Amateur Satellite Service adapt to Orbital Shell Ownership?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E522B-2A62-B845-A382-64B9A9A29B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6876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2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ARSS Adaptation to OSO</a:t>
            </a:r>
            <a:endParaRPr dirty="0"/>
          </a:p>
        </p:txBody>
      </p:sp>
      <p:sp>
        <p:nvSpPr>
          <p:cNvPr id="953" name="Google Shape;953;p21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Maximize Coverage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We must increase orbit altitude in the service in order to provide modern and innovative public communications services. </a:t>
            </a:r>
            <a:endParaRPr dirty="0"/>
          </a:p>
        </p:txBody>
      </p:sp>
      <p:sp>
        <p:nvSpPr>
          <p:cNvPr id="954" name="Google Shape;954;p21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Propulsion Requirements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Orbit raising, phasing, and End of Life disposal can both comply with regulations and provide new experimental paths.</a:t>
            </a:r>
            <a:endParaRPr dirty="0"/>
          </a:p>
        </p:txBody>
      </p:sp>
      <p:sp>
        <p:nvSpPr>
          <p:cNvPr id="955" name="Google Shape;955;p21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Failure Risk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With proper orbit selection, failed spacecraft and completed missions can be de-orbited quickly.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Use innovative non-commercial orbit strategies.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dirty="0"/>
          </a:p>
        </p:txBody>
      </p:sp>
      <p:sp>
        <p:nvSpPr>
          <p:cNvPr id="956" name="Google Shape;956;p2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700" scaled="0"/>
        </a:gradFill>
        <a:effectLst/>
      </p:bgPr>
    </p:bg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27"/>
          <p:cNvSpPr txBox="1">
            <a:spLocks noGrp="1"/>
          </p:cNvSpPr>
          <p:nvPr>
            <p:ph type="ctrTitle" idx="4294967295"/>
          </p:nvPr>
        </p:nvSpPr>
        <p:spPr>
          <a:xfrm>
            <a:off x="855300" y="174660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lt1"/>
                </a:solidFill>
              </a:rPr>
              <a:t>Why GTO?</a:t>
            </a:r>
            <a:endParaRPr sz="9600" dirty="0">
              <a:solidFill>
                <a:schemeClr val="lt1"/>
              </a:solidFill>
            </a:endParaRPr>
          </a:p>
        </p:txBody>
      </p:sp>
      <p:sp>
        <p:nvSpPr>
          <p:cNvPr id="1079" name="Google Shape;1079;p27"/>
          <p:cNvSpPr txBox="1">
            <a:spLocks noGrp="1"/>
          </p:cNvSpPr>
          <p:nvPr>
            <p:ph type="subTitle" idx="4294967295"/>
          </p:nvPr>
        </p:nvSpPr>
        <p:spPr>
          <a:xfrm>
            <a:off x="855300" y="3003302"/>
            <a:ext cx="74334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  <a:buNone/>
            </a:pPr>
            <a:r>
              <a:rPr lang="en-US" dirty="0"/>
              <a:t>GTO is a viable option for Debris Mitigation</a:t>
            </a:r>
            <a:endParaRPr dirty="0"/>
          </a:p>
        </p:txBody>
      </p:sp>
      <p:sp>
        <p:nvSpPr>
          <p:cNvPr id="1080" name="Google Shape;1080;p2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3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pace Grotesk Light"/>
                <a:cs typeface="Space Grotesk Light"/>
                <a:sym typeface="Space Grotesk Light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16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pace Grotesk Light"/>
              <a:cs typeface="Space Grotesk Light"/>
              <a:sym typeface="Space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2848975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4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GTO satisfies the OSO requirements</a:t>
            </a:r>
            <a:endParaRPr sz="2800" dirty="0"/>
          </a:p>
        </p:txBody>
      </p:sp>
      <p:sp>
        <p:nvSpPr>
          <p:cNvPr id="976" name="Google Shape;976;p2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992" name="Google Shape;992;p24"/>
          <p:cNvGrpSpPr/>
          <p:nvPr/>
        </p:nvGrpSpPr>
        <p:grpSpPr>
          <a:xfrm>
            <a:off x="4862300" y="1438275"/>
            <a:ext cx="1356300" cy="319200"/>
            <a:chOff x="5592550" y="1018950"/>
            <a:chExt cx="1356300" cy="319200"/>
          </a:xfrm>
        </p:grpSpPr>
        <p:sp>
          <p:nvSpPr>
            <p:cNvPr id="993" name="Google Shape;993;p24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Maximum Coverage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5" name="Google Shape;995;p24"/>
          <p:cNvGrpSpPr/>
          <p:nvPr/>
        </p:nvGrpSpPr>
        <p:grpSpPr>
          <a:xfrm>
            <a:off x="855300" y="2831475"/>
            <a:ext cx="1362275" cy="319200"/>
            <a:chOff x="1596750" y="2412150"/>
            <a:chExt cx="1362275" cy="319200"/>
          </a:xfrm>
        </p:grpSpPr>
        <p:sp>
          <p:nvSpPr>
            <p:cNvPr id="996" name="Google Shape;996;p24"/>
            <p:cNvSpPr/>
            <p:nvPr/>
          </p:nvSpPr>
          <p:spPr>
            <a:xfrm>
              <a:off x="1596750" y="24121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Geostationary Transfer Orbit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2785025" y="24847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8" name="Google Shape;998;p24"/>
          <p:cNvGrpSpPr/>
          <p:nvPr/>
        </p:nvGrpSpPr>
        <p:grpSpPr>
          <a:xfrm>
            <a:off x="4862300" y="2352675"/>
            <a:ext cx="1356300" cy="319200"/>
            <a:chOff x="5592550" y="1933350"/>
            <a:chExt cx="1356300" cy="319200"/>
          </a:xfrm>
        </p:grpSpPr>
        <p:sp>
          <p:nvSpPr>
            <p:cNvPr id="999" name="Google Shape;999;p24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Propulsion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0" name="Google Shape;1000;p24"/>
          <p:cNvGrpSpPr/>
          <p:nvPr/>
        </p:nvGrpSpPr>
        <p:grpSpPr>
          <a:xfrm>
            <a:off x="4862300" y="3310275"/>
            <a:ext cx="1356300" cy="319200"/>
            <a:chOff x="5592550" y="2890950"/>
            <a:chExt cx="1356300" cy="319200"/>
          </a:xfrm>
        </p:grpSpPr>
        <p:sp>
          <p:nvSpPr>
            <p:cNvPr id="1001" name="Google Shape;1001;p24"/>
            <p:cNvSpPr/>
            <p:nvPr/>
          </p:nvSpPr>
          <p:spPr>
            <a:xfrm>
              <a:off x="5766550" y="2890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Failure Risk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2" name="Google Shape;1002;p24"/>
          <p:cNvGrpSpPr/>
          <p:nvPr/>
        </p:nvGrpSpPr>
        <p:grpSpPr>
          <a:xfrm>
            <a:off x="4862300" y="4224675"/>
            <a:ext cx="1356300" cy="319200"/>
            <a:chOff x="5592550" y="3805350"/>
            <a:chExt cx="1356300" cy="319200"/>
          </a:xfrm>
        </p:grpSpPr>
        <p:sp>
          <p:nvSpPr>
            <p:cNvPr id="1003" name="Google Shape;1003;p24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Launch Costs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596D3E-DBB8-5E48-A769-AAFF4679F465}"/>
              </a:ext>
            </a:extLst>
          </p:cNvPr>
          <p:cNvCxnSpPr>
            <a:cxnSpLocks/>
            <a:stCxn id="978" idx="6"/>
          </p:cNvCxnSpPr>
          <p:nvPr/>
        </p:nvCxnSpPr>
        <p:spPr>
          <a:xfrm>
            <a:off x="2217575" y="2991075"/>
            <a:ext cx="17581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89D859-FA68-1A49-A193-981A21B87C79}"/>
              </a:ext>
            </a:extLst>
          </p:cNvPr>
          <p:cNvCxnSpPr>
            <a:cxnSpLocks/>
          </p:cNvCxnSpPr>
          <p:nvPr/>
        </p:nvCxnSpPr>
        <p:spPr>
          <a:xfrm flipV="1">
            <a:off x="3975750" y="1574687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101EC58-17AB-6647-A580-F91AD768CA99}"/>
              </a:ext>
            </a:extLst>
          </p:cNvPr>
          <p:cNvCxnSpPr>
            <a:cxnSpLocks/>
            <a:endCxn id="984" idx="2"/>
          </p:cNvCxnSpPr>
          <p:nvPr/>
        </p:nvCxnSpPr>
        <p:spPr>
          <a:xfrm>
            <a:off x="3975750" y="1590906"/>
            <a:ext cx="886550" cy="6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7B0FE84-5062-C142-94EF-93BA1C8BF1FF}"/>
              </a:ext>
            </a:extLst>
          </p:cNvPr>
          <p:cNvCxnSpPr>
            <a:cxnSpLocks/>
            <a:endCxn id="986" idx="2"/>
          </p:cNvCxnSpPr>
          <p:nvPr/>
        </p:nvCxnSpPr>
        <p:spPr>
          <a:xfrm>
            <a:off x="3975750" y="24975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4188E0C-13F2-DC4C-8CCF-1136075D8480}"/>
              </a:ext>
            </a:extLst>
          </p:cNvPr>
          <p:cNvCxnSpPr>
            <a:cxnSpLocks/>
          </p:cNvCxnSpPr>
          <p:nvPr/>
        </p:nvCxnSpPr>
        <p:spPr>
          <a:xfrm>
            <a:off x="3975750" y="2991075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45A3465-2D87-5049-A0BF-F0C8D7835F07}"/>
              </a:ext>
            </a:extLst>
          </p:cNvPr>
          <p:cNvCxnSpPr>
            <a:endCxn id="989" idx="2"/>
          </p:cNvCxnSpPr>
          <p:nvPr/>
        </p:nvCxnSpPr>
        <p:spPr>
          <a:xfrm>
            <a:off x="3975750" y="34698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A475028-4ED8-6E41-84D5-A7AB87A34F84}"/>
              </a:ext>
            </a:extLst>
          </p:cNvPr>
          <p:cNvCxnSpPr>
            <a:cxnSpLocks/>
            <a:endCxn id="991" idx="2"/>
          </p:cNvCxnSpPr>
          <p:nvPr/>
        </p:nvCxnSpPr>
        <p:spPr>
          <a:xfrm>
            <a:off x="3975750" y="43842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1" name="Google Shape;961;p22"/>
          <p:cNvPicPr preferRelativeResize="0"/>
          <p:nvPr/>
        </p:nvPicPr>
        <p:blipFill rotWithShape="1">
          <a:blip r:embed="rId3">
            <a:alphaModFix/>
          </a:blip>
          <a:srcRect t="14625" b="14618"/>
          <a:stretch/>
        </p:blipFill>
        <p:spPr>
          <a:xfrm>
            <a:off x="3149321" y="2037704"/>
            <a:ext cx="6600848" cy="3105802"/>
          </a:xfrm>
          <a:custGeom>
            <a:avLst/>
            <a:gdLst/>
            <a:ahLst/>
            <a:cxnLst/>
            <a:rect l="l" t="t" r="r" b="b"/>
            <a:pathLst>
              <a:path w="20752" h="21433" extrusionOk="0">
                <a:moveTo>
                  <a:pt x="10606" y="9"/>
                </a:moveTo>
                <a:cubicBezTo>
                  <a:pt x="9647" y="90"/>
                  <a:pt x="8682" y="680"/>
                  <a:pt x="7798" y="1831"/>
                </a:cubicBezTo>
                <a:cubicBezTo>
                  <a:pt x="6605" y="3386"/>
                  <a:pt x="5698" y="5808"/>
                  <a:pt x="5232" y="8676"/>
                </a:cubicBezTo>
                <a:cubicBezTo>
                  <a:pt x="3308" y="6911"/>
                  <a:pt x="1096" y="8902"/>
                  <a:pt x="292" y="13126"/>
                </a:cubicBezTo>
                <a:cubicBezTo>
                  <a:pt x="-235" y="15893"/>
                  <a:pt x="-40" y="19071"/>
                  <a:pt x="802" y="21433"/>
                </a:cubicBezTo>
                <a:lnTo>
                  <a:pt x="20017" y="21433"/>
                </a:lnTo>
                <a:cubicBezTo>
                  <a:pt x="21365" y="16959"/>
                  <a:pt x="20806" y="10934"/>
                  <a:pt x="18768" y="7975"/>
                </a:cubicBezTo>
                <a:cubicBezTo>
                  <a:pt x="18044" y="6924"/>
                  <a:pt x="17196" y="6363"/>
                  <a:pt x="16328" y="6363"/>
                </a:cubicBezTo>
                <a:cubicBezTo>
                  <a:pt x="16202" y="6363"/>
                  <a:pt x="16078" y="6377"/>
                  <a:pt x="15954" y="6399"/>
                </a:cubicBezTo>
                <a:cubicBezTo>
                  <a:pt x="14801" y="2134"/>
                  <a:pt x="12715" y="-167"/>
                  <a:pt x="10606" y="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62" name="Google Shape;962;p22"/>
          <p:cNvSpPr txBox="1">
            <a:spLocks noGrp="1"/>
          </p:cNvSpPr>
          <p:nvPr>
            <p:ph type="title"/>
          </p:nvPr>
        </p:nvSpPr>
        <p:spPr>
          <a:xfrm>
            <a:off x="550500" y="1140800"/>
            <a:ext cx="40722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Microwave band spectrum defense is crucial</a:t>
            </a:r>
            <a:endParaRPr sz="2800" dirty="0"/>
          </a:p>
        </p:txBody>
      </p:sp>
      <p:sp>
        <p:nvSpPr>
          <p:cNvPr id="963" name="Google Shape;963;p22"/>
          <p:cNvSpPr txBox="1">
            <a:spLocks noGrp="1"/>
          </p:cNvSpPr>
          <p:nvPr>
            <p:ph type="body" idx="1"/>
          </p:nvPr>
        </p:nvSpPr>
        <p:spPr>
          <a:xfrm>
            <a:off x="550500" y="1706225"/>
            <a:ext cx="4072200" cy="12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spacecraft Size, Weight, Power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Increases Service Capacity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ground equipment size in crowded urban environments</a:t>
            </a:r>
            <a:endParaRPr sz="1500" dirty="0"/>
          </a:p>
        </p:txBody>
      </p:sp>
      <p:sp>
        <p:nvSpPr>
          <p:cNvPr id="964" name="Google Shape;964;p2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3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1198" name="Google Shape;1198;p36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Amateur Satellite Service (ARSS) Can Provide Citizen-Based Technology Evolution and Support  STEM-based Student Learning. But, this must be done </a:t>
            </a:r>
            <a:r>
              <a:rPr lang="en-US" b="1" dirty="0"/>
              <a:t>Differently</a:t>
            </a:r>
            <a:r>
              <a:rPr lang="en-US" dirty="0"/>
              <a:t>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is the Modern Era.</a:t>
            </a:r>
            <a:endParaRPr sz="2400" dirty="0"/>
          </a:p>
        </p:txBody>
      </p:sp>
      <p:sp>
        <p:nvSpPr>
          <p:cNvPr id="1199" name="Google Shape;1199;p3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"/>
          <p:cNvSpPr txBox="1">
            <a:spLocks noGrp="1"/>
          </p:cNvSpPr>
          <p:nvPr>
            <p:ph type="ctrTitle" idx="4294967295"/>
          </p:nvPr>
        </p:nvSpPr>
        <p:spPr>
          <a:xfrm>
            <a:off x="476303" y="1120054"/>
            <a:ext cx="819139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Open Research Institute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894" name="Google Shape;894;p1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76767B-4392-8540-AE3B-7549D2A1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544" y="2079203"/>
            <a:ext cx="3888486" cy="3888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208A9B-B68C-5B4F-94A7-9EB0ED69A1FE}"/>
              </a:ext>
            </a:extLst>
          </p:cNvPr>
          <p:cNvSpPr txBox="1"/>
          <p:nvPr/>
        </p:nvSpPr>
        <p:spPr>
          <a:xfrm>
            <a:off x="476303" y="2435453"/>
            <a:ext cx="3988592" cy="428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15000"/>
              </a:lnSpc>
              <a:buClr>
                <a:srgbClr val="192D49"/>
              </a:buClr>
              <a:buSzPts val="1100"/>
            </a:pPr>
            <a:r>
              <a:rPr lang="en-US" sz="2000" dirty="0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https://</a:t>
            </a:r>
            <a:r>
              <a:rPr lang="en-US" sz="2000" dirty="0" err="1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openresearch.institute</a:t>
            </a:r>
            <a:endParaRPr lang="en-US" sz="2000" dirty="0">
              <a:solidFill>
                <a:srgbClr val="192D49"/>
              </a:solidFill>
              <a:latin typeface="Space Grotesk Light"/>
              <a:cs typeface="Space Grotesk Light"/>
              <a:sym typeface="Space Grotesk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Orbital Shells should not be specific to any particular category of service. 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b="1" dirty="0"/>
              <a:t>High-altitude amateur missions should keep perigee above 1250 km. 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467371" y="1553825"/>
            <a:ext cx="2206273" cy="3218400"/>
          </a:xfrm>
        </p:spPr>
        <p:txBody>
          <a:bodyPr/>
          <a:lstStyle/>
          <a:p>
            <a:r>
              <a:rPr lang="en-US" b="1" dirty="0"/>
              <a:t>A GTO is the best way for amateurs to get in space and provide authentic public communications service.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499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925100"/>
            <a:ext cx="2854669" cy="3218400"/>
          </a:xfrm>
        </p:spPr>
        <p:txBody>
          <a:bodyPr/>
          <a:lstStyle/>
          <a:p>
            <a:r>
              <a:rPr lang="en-US" b="1" dirty="0"/>
              <a:t>Microwave, digital, broad-band, multi-user, and open source are the MVP requirements for the communications payload.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116522" y="1925100"/>
            <a:ext cx="2362256" cy="3218400"/>
          </a:xfrm>
        </p:spPr>
        <p:txBody>
          <a:bodyPr/>
          <a:lstStyle/>
          <a:p>
            <a:r>
              <a:rPr lang="en-US" b="1" dirty="0"/>
              <a:t>Amateur missions can comply with Debris Mitigation while providing innovation and opportunity for non-commercial work. 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740631" y="1925100"/>
            <a:ext cx="2087100" cy="3218400"/>
          </a:xfrm>
        </p:spPr>
        <p:txBody>
          <a:bodyPr/>
          <a:lstStyle/>
          <a:p>
            <a:r>
              <a:rPr lang="en-US" b="1" dirty="0"/>
              <a:t>We must have dedicated spectrum to produce innovations on the order of the small satellite revolution.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2407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1B29F1-EE4B-9441-9CA4-5E8D018C2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388" y="1125956"/>
            <a:ext cx="7122317" cy="819900"/>
          </a:xfrm>
        </p:spPr>
        <p:txBody>
          <a:bodyPr/>
          <a:lstStyle/>
          <a:p>
            <a:pPr marL="50800" indent="0">
              <a:buNone/>
            </a:pPr>
            <a:r>
              <a:rPr lang="en-US"/>
              <a:t>We embrace </a:t>
            </a:r>
            <a:r>
              <a:rPr lang="en-US" dirty="0"/>
              <a:t>the advantages of striving to comply with Debris Mitigation rules. The effort creates more efficient spacecraft, promotes innovation, and minimizes risk of collisions.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148B5-E7C9-2F47-8AC6-73C72583CB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3302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4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Presentation</a:t>
            </a:r>
            <a:endParaRPr dirty="0"/>
          </a:p>
        </p:txBody>
      </p:sp>
      <p:sp>
        <p:nvSpPr>
          <p:cNvPr id="1385" name="Google Shape;1385;p4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1386" name="Google Shape;1386;p45"/>
          <p:cNvPicPr preferRelativeResize="0"/>
          <p:nvPr/>
        </p:nvPicPr>
        <p:blipFill>
          <a:blip r:embed="rId3"/>
          <a:srcRect l="8210" r="8210"/>
          <a:stretch/>
        </p:blipFill>
        <p:spPr>
          <a:xfrm>
            <a:off x="855300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7" name="Google Shape;1387;p45"/>
          <p:cNvSpPr txBox="1"/>
          <p:nvPr/>
        </p:nvSpPr>
        <p:spPr>
          <a:xfrm>
            <a:off x="859927" y="3250734"/>
            <a:ext cx="1619926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Michelle Thompson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CEO Open Research Institute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lang="en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ori@openresearch.institute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88" name="Google Shape;1388;p45"/>
          <p:cNvPicPr preferRelativeResize="0"/>
          <p:nvPr/>
        </p:nvPicPr>
        <p:blipFill>
          <a:blip r:embed="rId4"/>
          <a:srcRect t="12469" b="12469"/>
          <a:stretch/>
        </p:blipFill>
        <p:spPr>
          <a:xfrm>
            <a:off x="2678178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9" name="Google Shape;1389;p45"/>
          <p:cNvSpPr txBox="1"/>
          <p:nvPr/>
        </p:nvSpPr>
        <p:spPr>
          <a:xfrm>
            <a:off x="2682804" y="3250734"/>
            <a:ext cx="13713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Jan King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Founder AMSAT, FCC Part 25 License Holder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jan@astrodigital.com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90" name="Google Shape;1390;p45"/>
          <p:cNvPicPr preferRelativeResize="0"/>
          <p:nvPr/>
        </p:nvPicPr>
        <p:blipFill rotWithShape="1">
          <a:blip r:embed="rId5"/>
          <a:srcRect l="2498" r="22502"/>
          <a:stretch/>
        </p:blipFill>
        <p:spPr>
          <a:xfrm rot="5400000">
            <a:off x="4501055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1" name="Google Shape;1391;p45"/>
          <p:cNvSpPr txBox="1"/>
          <p:nvPr/>
        </p:nvSpPr>
        <p:spPr>
          <a:xfrm>
            <a:off x="4505681" y="3250734"/>
            <a:ext cx="1538437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Anshul </a:t>
            </a:r>
            <a:r>
              <a:rPr lang="en" sz="1200" b="1" dirty="0" err="1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Makkar</a:t>
            </a:r>
            <a:br>
              <a:rPr lang="en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</a:b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Senior Engineer, Open Research Institute</a:t>
            </a:r>
          </a:p>
          <a:p>
            <a:pPr lvl="0" algn="ctr"/>
            <a:endParaRPr lang="en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lvl="0" algn="ctr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</a:t>
            </a:r>
            <a:r>
              <a:rPr lang="en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nshulmakkar@gmail.com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4"/>
          <p:cNvSpPr txBox="1">
            <a:spLocks noGrp="1"/>
          </p:cNvSpPr>
          <p:nvPr>
            <p:ph type="title"/>
          </p:nvPr>
        </p:nvSpPr>
        <p:spPr>
          <a:xfrm>
            <a:off x="855300" y="579100"/>
            <a:ext cx="6743364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is Open Research Institute?</a:t>
            </a:r>
            <a:endParaRPr dirty="0"/>
          </a:p>
        </p:txBody>
      </p:sp>
      <p:sp>
        <p:nvSpPr>
          <p:cNvPr id="884" name="Google Shape;884;p14"/>
          <p:cNvSpPr txBox="1">
            <a:spLocks noGrp="1"/>
          </p:cNvSpPr>
          <p:nvPr>
            <p:ph type="body" idx="1"/>
          </p:nvPr>
        </p:nvSpPr>
        <p:spPr>
          <a:xfrm>
            <a:off x="855300" y="1232300"/>
            <a:ext cx="6743364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Open Research Institute (ORI) is a non-profit research and development organization which provides all of its work to the general public under the principles of </a:t>
            </a:r>
            <a:r>
              <a:rPr lang="en-US" dirty="0">
                <a:hlinkClick r:id="rId3"/>
              </a:rPr>
              <a:t>Open Source</a:t>
            </a:r>
            <a:r>
              <a:rPr lang="en-US" dirty="0"/>
              <a:t> and </a:t>
            </a:r>
            <a:r>
              <a:rPr lang="en-US" dirty="0">
                <a:hlinkClick r:id="rId4"/>
              </a:rPr>
              <a:t>Open Access to Research</a:t>
            </a:r>
            <a:r>
              <a:rPr lang="en-US" dirty="0"/>
              <a:t>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501(c) (3) registered in California, USA, with an international multi-disciplinary volunteer team doing advanced amateur radio work for both space and terrestrial applications. </a:t>
            </a:r>
            <a:endParaRPr dirty="0"/>
          </a:p>
        </p:txBody>
      </p:sp>
      <p:sp>
        <p:nvSpPr>
          <p:cNvPr id="886" name="Google Shape;886;p1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6"/>
          <p:cNvSpPr txBox="1">
            <a:spLocks noGrp="1"/>
          </p:cNvSpPr>
          <p:nvPr>
            <p:ph type="ctrTitle"/>
          </p:nvPr>
        </p:nvSpPr>
        <p:spPr>
          <a:xfrm>
            <a:off x="1024128" y="1517615"/>
            <a:ext cx="75114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  <a:latin typeface="Countdown" pitchFamily="82" charset="0"/>
              </a:rPr>
              <a:t>1.</a:t>
            </a:r>
            <a:endParaRPr dirty="0">
              <a:solidFill>
                <a:srgbClr val="FCE5CD"/>
              </a:solidFill>
              <a:latin typeface="Countdown" pitchFamily="82" charset="0"/>
            </a:endParaRPr>
          </a:p>
          <a:p>
            <a:pPr lvl="0"/>
            <a:r>
              <a:rPr lang="en-US" dirty="0"/>
              <a:t>Summary of the Performance of the Amateur Satellite Service</a:t>
            </a:r>
            <a:endParaRPr dirty="0"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</a:pPr>
            <a:r>
              <a:rPr lang="en-US" dirty="0"/>
              <a:t>since 1961</a:t>
            </a:r>
            <a:endParaRPr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3B142F1-6D17-464F-92FB-9B771A1FB5CF}"/>
              </a:ext>
            </a:extLst>
          </p:cNvPr>
          <p:cNvSpPr txBox="1">
            <a:spLocks/>
          </p:cNvSpPr>
          <p:nvPr/>
        </p:nvSpPr>
        <p:spPr>
          <a:xfrm>
            <a:off x="4297362" y="4547815"/>
            <a:ext cx="549275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fld id="{00000000-1234-1234-1234-123412341234}" type="slidenum">
              <a:rPr lang="en" smtClean="0"/>
              <a:pPr/>
              <a:t>4</a:t>
            </a:fld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39"/>
          <p:cNvSpPr txBox="1">
            <a:spLocks noGrp="1"/>
          </p:cNvSpPr>
          <p:nvPr>
            <p:ph type="title"/>
          </p:nvPr>
        </p:nvSpPr>
        <p:spPr>
          <a:xfrm>
            <a:off x="299850" y="316807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sp>
        <p:nvSpPr>
          <p:cNvPr id="1219" name="Google Shape;1219;p3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20" name="Google Shape;1220;p39"/>
          <p:cNvSpPr/>
          <p:nvPr/>
        </p:nvSpPr>
        <p:spPr>
          <a:xfrm>
            <a:off x="728051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?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1" name="Google Shape;1221;p39"/>
          <p:cNvSpPr/>
          <p:nvPr/>
        </p:nvSpPr>
        <p:spPr>
          <a:xfrm>
            <a:off x="665923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2019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2" name="Google Shape;1222;p39"/>
          <p:cNvSpPr/>
          <p:nvPr/>
        </p:nvSpPr>
        <p:spPr>
          <a:xfrm>
            <a:off x="603795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3" name="Google Shape;1223;p39"/>
          <p:cNvSpPr/>
          <p:nvPr/>
        </p:nvSpPr>
        <p:spPr>
          <a:xfrm>
            <a:off x="541666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4" name="Google Shape;1224;p39"/>
          <p:cNvSpPr/>
          <p:nvPr/>
        </p:nvSpPr>
        <p:spPr>
          <a:xfrm>
            <a:off x="479538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2015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5" name="Google Shape;1225;p39"/>
          <p:cNvSpPr/>
          <p:nvPr/>
        </p:nvSpPr>
        <p:spPr>
          <a:xfrm>
            <a:off x="417410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6" name="Google Shape;1226;p39"/>
          <p:cNvSpPr/>
          <p:nvPr/>
        </p:nvSpPr>
        <p:spPr>
          <a:xfrm>
            <a:off x="355282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2000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7" name="Google Shape;1227;p39"/>
          <p:cNvSpPr/>
          <p:nvPr/>
        </p:nvSpPr>
        <p:spPr>
          <a:xfrm>
            <a:off x="293153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8" name="Google Shape;1228;p39"/>
          <p:cNvSpPr/>
          <p:nvPr/>
        </p:nvSpPr>
        <p:spPr>
          <a:xfrm>
            <a:off x="231025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9" name="Google Shape;1229;p39"/>
          <p:cNvSpPr/>
          <p:nvPr/>
        </p:nvSpPr>
        <p:spPr>
          <a:xfrm>
            <a:off x="168897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1983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0" name="Google Shape;1230;p39"/>
          <p:cNvSpPr/>
          <p:nvPr/>
        </p:nvSpPr>
        <p:spPr>
          <a:xfrm>
            <a:off x="106768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1974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1" name="Google Shape;1231;p39"/>
          <p:cNvSpPr/>
          <p:nvPr/>
        </p:nvSpPr>
        <p:spPr>
          <a:xfrm>
            <a:off x="44640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1961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2" name="Google Shape;1232;p39"/>
          <p:cNvSpPr/>
          <p:nvPr/>
        </p:nvSpPr>
        <p:spPr>
          <a:xfrm>
            <a:off x="0" y="2603550"/>
            <a:ext cx="5997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1233" name="Google Shape;1233;p39"/>
          <p:cNvCxnSpPr/>
          <p:nvPr/>
        </p:nvCxnSpPr>
        <p:spPr>
          <a:xfrm rot="10800000">
            <a:off x="72372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4" name="Google Shape;1234;p39"/>
          <p:cNvSpPr txBox="1"/>
          <p:nvPr/>
        </p:nvSpPr>
        <p:spPr>
          <a:xfrm>
            <a:off x="685113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OSCAR 1 launched from Vandenburg Air Force Base. Secondary payload for Corona 9029. </a:t>
            </a:r>
          </a:p>
        </p:txBody>
      </p:sp>
      <p:cxnSp>
        <p:nvCxnSpPr>
          <p:cNvPr id="1235" name="Google Shape;1235;p39"/>
          <p:cNvCxnSpPr/>
          <p:nvPr/>
        </p:nvCxnSpPr>
        <p:spPr>
          <a:xfrm rot="10800000">
            <a:off x="196729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6" name="Google Shape;1236;p39"/>
          <p:cNvSpPr txBox="1"/>
          <p:nvPr/>
        </p:nvSpPr>
        <p:spPr>
          <a:xfrm>
            <a:off x="1930102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Phase 3B carried a science experiment that was used to determine how accurate the GPS global position service could be used above the satellite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37" name="Google Shape;1237;p39"/>
          <p:cNvCxnSpPr/>
          <p:nvPr/>
        </p:nvCxnSpPr>
        <p:spPr>
          <a:xfrm rot="10800000">
            <a:off x="321086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8" name="Google Shape;1238;p39"/>
          <p:cNvSpPr txBox="1"/>
          <p:nvPr/>
        </p:nvSpPr>
        <p:spPr>
          <a:xfrm>
            <a:off x="3175090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AO-27, which is a hosted payload onboard EYESAT-1, was an American experimental communications microsatellite with a store-dump payload.</a:t>
            </a:r>
          </a:p>
        </p:txBody>
      </p:sp>
      <p:cxnSp>
        <p:nvCxnSpPr>
          <p:cNvPr id="1239" name="Google Shape;1239;p39"/>
          <p:cNvCxnSpPr/>
          <p:nvPr/>
        </p:nvCxnSpPr>
        <p:spPr>
          <a:xfrm rot="10800000">
            <a:off x="445443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0" name="Google Shape;1240;p39"/>
          <p:cNvSpPr txBox="1"/>
          <p:nvPr/>
        </p:nvSpPr>
        <p:spPr>
          <a:xfrm>
            <a:off x="4420079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$50SAT was developed by Bob Twiggs at Morehead State University (MSU) along with three other radio amateurs and was used to train students.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1" name="Google Shape;1241;p39"/>
          <p:cNvCxnSpPr/>
          <p:nvPr/>
        </p:nvCxnSpPr>
        <p:spPr>
          <a:xfrm rot="10800000">
            <a:off x="569800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2" name="Google Shape;1242;p39"/>
          <p:cNvSpPr txBox="1"/>
          <p:nvPr/>
        </p:nvSpPr>
        <p:spPr>
          <a:xfrm>
            <a:off x="5665068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Virginia Tech experimental camera payload on the Fox-1D satellite (AO-92), launched on January 12, returned some very clear photos of our planet as seen from low-Earth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3" name="Google Shape;1243;p39"/>
          <p:cNvCxnSpPr/>
          <p:nvPr/>
        </p:nvCxnSpPr>
        <p:spPr>
          <a:xfrm rot="10800000">
            <a:off x="694157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4" name="Google Shape;1244;p39"/>
          <p:cNvSpPr txBox="1"/>
          <p:nvPr/>
        </p:nvSpPr>
        <p:spPr>
          <a:xfrm>
            <a:off x="6910057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NEXUS FO-99 is a mission to demonstrate various experimental devices and technology in space.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5" name="Google Shape;1245;p39"/>
          <p:cNvCxnSpPr/>
          <p:nvPr/>
        </p:nvCxnSpPr>
        <p:spPr>
          <a:xfrm rot="10800000">
            <a:off x="1355059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6" name="Google Shape;1246;p39"/>
          <p:cNvSpPr txBox="1"/>
          <p:nvPr/>
        </p:nvSpPr>
        <p:spPr>
          <a:xfrm>
            <a:off x="1289043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AMSAT-OSCAR 7, launched in 1974, remains semi-operational. It is the oldest amateur satellite still in use, and is one of the oldest operational communications satellites.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7" name="Google Shape;1247;p39"/>
          <p:cNvCxnSpPr/>
          <p:nvPr/>
        </p:nvCxnSpPr>
        <p:spPr>
          <a:xfrm rot="10800000">
            <a:off x="259863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8" name="Google Shape;1248;p39"/>
          <p:cNvSpPr txBox="1"/>
          <p:nvPr/>
        </p:nvSpPr>
        <p:spPr>
          <a:xfrm>
            <a:off x="2541236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Based on the success of UO-11's Digital Communications Experiment, AMSAT-OSCAR-16 was designed to be a dedicated store-and-forward file server in space.</a:t>
            </a:r>
          </a:p>
          <a:p>
            <a:pPr lvl="0"/>
            <a:endParaRPr lang="en-US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9" name="Google Shape;1249;p39"/>
          <p:cNvCxnSpPr/>
          <p:nvPr/>
        </p:nvCxnSpPr>
        <p:spPr>
          <a:xfrm rot="10800000">
            <a:off x="384220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0" name="Google Shape;1250;p39"/>
          <p:cNvSpPr txBox="1"/>
          <p:nvPr/>
        </p:nvSpPr>
        <p:spPr>
          <a:xfrm>
            <a:off x="3793429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AO-40, The 400 kg, 250 W spacecraft was the largest amateur-support spacecraft, carrying 5 receivers and seven transmitters.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1" name="Google Shape;1251;p39"/>
          <p:cNvCxnSpPr/>
          <p:nvPr/>
        </p:nvCxnSpPr>
        <p:spPr>
          <a:xfrm rot="10800000">
            <a:off x="508577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2" name="Google Shape;1252;p39"/>
          <p:cNvSpPr txBox="1"/>
          <p:nvPr/>
        </p:nvSpPr>
        <p:spPr>
          <a:xfrm>
            <a:off x="5045622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AO-85 is an American amateur radio satellite. It is a 1U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Cubesat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, was built by AMSAT and carries a single-channel transponder for FM radio.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3" name="Google Shape;1253;p39"/>
          <p:cNvCxnSpPr/>
          <p:nvPr/>
        </p:nvCxnSpPr>
        <p:spPr>
          <a:xfrm rot="10800000">
            <a:off x="632934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4" name="Google Shape;1254;p39"/>
          <p:cNvSpPr txBox="1"/>
          <p:nvPr/>
        </p:nvSpPr>
        <p:spPr>
          <a:xfrm>
            <a:off x="6297815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QO-100, hosted payload on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Es'Hail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2, a geostationary satellite.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5" name="Google Shape;1255;p39"/>
          <p:cNvCxnSpPr/>
          <p:nvPr/>
        </p:nvCxnSpPr>
        <p:spPr>
          <a:xfrm rot="10800000">
            <a:off x="7572912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6" name="Google Shape;1256;p39"/>
          <p:cNvSpPr txBox="1"/>
          <p:nvPr/>
        </p:nvSpPr>
        <p:spPr>
          <a:xfrm>
            <a:off x="7537344" y="3495750"/>
            <a:ext cx="973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Our future can be very bright, if we adapt and evolve.</a:t>
            </a:r>
          </a:p>
        </p:txBody>
      </p:sp>
    </p:spTree>
    <p:extLst>
      <p:ext uri="{BB962C8B-B14F-4D97-AF65-F5344CB8AC3E}">
        <p14:creationId xmlns:p14="http://schemas.microsoft.com/office/powerpoint/2010/main" val="8812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7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CubeSats, possible </a:t>
            </a:r>
            <a:r>
              <a:rPr lang="en-US" dirty="0"/>
              <a:t>due to</a:t>
            </a:r>
            <a:r>
              <a:rPr lang="en" dirty="0"/>
              <a:t> amateur experimentation and risk-taking, have revolutionized space exploration.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 have delivered accessibility and affordability.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It’s time for the experimenters and risk-takers to step up again. </a:t>
            </a:r>
            <a:endParaRPr dirty="0"/>
          </a:p>
        </p:txBody>
      </p:sp>
      <p:sp>
        <p:nvSpPr>
          <p:cNvPr id="906" name="Google Shape;906;p1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748593-3DA4-EF4B-8D56-981F23705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296" y="1682207"/>
            <a:ext cx="8700120" cy="1303800"/>
          </a:xfrm>
        </p:spPr>
        <p:txBody>
          <a:bodyPr/>
          <a:lstStyle/>
          <a:p>
            <a:r>
              <a:rPr lang="en-US" dirty="0"/>
              <a:t>The Impact of Government Regulation and the Evolution of Space Services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038B58-F4B3-7541-9CA4-E94645240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880" y="3713918"/>
            <a:ext cx="6569568" cy="396600"/>
          </a:xfrm>
        </p:spPr>
        <p:txBody>
          <a:bodyPr/>
          <a:lstStyle/>
          <a:p>
            <a:pPr algn="l" fontAlgn="base"/>
            <a:r>
              <a:rPr lang="en-US" dirty="0"/>
              <a:t>A. The International Traffic In Arms Regulations</a:t>
            </a:r>
          </a:p>
          <a:p>
            <a:pPr algn="l"/>
            <a:r>
              <a:rPr lang="en-US" dirty="0"/>
              <a:t>B.  Orbital Debris Mitigation Regulations</a:t>
            </a:r>
          </a:p>
          <a:p>
            <a:pPr algn="l"/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6D58E0-712B-6344-B349-5C4576D3C1D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4297362" y="4547815"/>
            <a:ext cx="549275" cy="3937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02A071-DD97-AF44-B984-4EA0F1738C68}"/>
              </a:ext>
            </a:extLst>
          </p:cNvPr>
          <p:cNvSpPr/>
          <p:nvPr/>
        </p:nvSpPr>
        <p:spPr>
          <a:xfrm>
            <a:off x="4139951" y="201985"/>
            <a:ext cx="699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</a:rPr>
              <a:t>2</a:t>
            </a:r>
            <a:r>
              <a:rPr lang="en" sz="4800" dirty="0">
                <a:solidFill>
                  <a:srgbClr val="FCE5CD"/>
                </a:solidFill>
              </a:rPr>
              <a:t>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25914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h</a:t>
            </a:r>
            <a:r>
              <a:rPr lang="en-US" dirty="0"/>
              <a:t>av</a:t>
            </a:r>
            <a:r>
              <a:rPr lang="en" dirty="0"/>
              <a:t>e we done about Export Regulations?</a:t>
            </a:r>
            <a:endParaRPr dirty="0"/>
          </a:p>
        </p:txBody>
      </p:sp>
      <p:sp>
        <p:nvSpPr>
          <p:cNvPr id="912" name="Google Shape;912;p18"/>
          <p:cNvSpPr txBox="1">
            <a:spLocks noGrp="1"/>
          </p:cNvSpPr>
          <p:nvPr>
            <p:ph type="body" idx="1"/>
          </p:nvPr>
        </p:nvSpPr>
        <p:spPr>
          <a:xfrm>
            <a:off x="855299" y="1553825"/>
            <a:ext cx="7002341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Commodity Jurisdiction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Classification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Advisory Opinion Request</a:t>
            </a:r>
            <a:endParaRPr dirty="0"/>
          </a:p>
          <a:p>
            <a:pPr marL="0" lvl="0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Goal: Clearly establish that </a:t>
            </a:r>
            <a:r>
              <a:rPr lang="en-US" dirty="0"/>
              <a:t>Open Source</a:t>
            </a:r>
            <a:r>
              <a:rPr lang="en" dirty="0"/>
              <a:t> satellite work is free of ITAR and EAR. </a:t>
            </a:r>
            <a:br>
              <a:rPr lang="en" dirty="0"/>
            </a:br>
            <a:br>
              <a:rPr lang="en" dirty="0"/>
            </a:br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/phase4ground/documents/tree/master/Regulatory</a:t>
            </a:r>
            <a:endParaRPr sz="1600" dirty="0"/>
          </a:p>
        </p:txBody>
      </p:sp>
      <p:sp>
        <p:nvSpPr>
          <p:cNvPr id="913" name="Google Shape;913;p1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9"/>
          <p:cNvSpPr txBox="1">
            <a:spLocks noGrp="1"/>
          </p:cNvSpPr>
          <p:nvPr>
            <p:ph type="ctrTitle" idx="4294967295"/>
          </p:nvPr>
        </p:nvSpPr>
        <p:spPr>
          <a:xfrm>
            <a:off x="855300" y="211675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Debris Mitigation</a:t>
            </a:r>
            <a:endParaRPr sz="6000" dirty="0"/>
          </a:p>
        </p:txBody>
      </p:sp>
      <p:sp>
        <p:nvSpPr>
          <p:cNvPr id="919" name="Google Shape;919;p19"/>
          <p:cNvSpPr txBox="1">
            <a:spLocks noGrp="1"/>
          </p:cNvSpPr>
          <p:nvPr>
            <p:ph type="subTitle" idx="4294967295"/>
          </p:nvPr>
        </p:nvSpPr>
        <p:spPr>
          <a:xfrm>
            <a:off x="855300" y="3411555"/>
            <a:ext cx="7433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/>
              <a:t>An Open Source approach provides a modern and innovative amateur communications service that fully complies with necessary regulations. </a:t>
            </a:r>
            <a:endParaRPr dirty="0"/>
          </a:p>
        </p:txBody>
      </p:sp>
      <p:sp>
        <p:nvSpPr>
          <p:cNvPr id="920" name="Google Shape;920;p19"/>
          <p:cNvSpPr/>
          <p:nvPr/>
        </p:nvSpPr>
        <p:spPr>
          <a:xfrm>
            <a:off x="5659688" y="2561584"/>
            <a:ext cx="198765" cy="18978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19"/>
          <p:cNvGrpSpPr/>
          <p:nvPr/>
        </p:nvGrpSpPr>
        <p:grpSpPr>
          <a:xfrm>
            <a:off x="5198192" y="817552"/>
            <a:ext cx="1512402" cy="1512781"/>
            <a:chOff x="6654650" y="3665275"/>
            <a:chExt cx="409100" cy="409125"/>
          </a:xfrm>
        </p:grpSpPr>
        <p:sp>
          <p:nvSpPr>
            <p:cNvPr id="922" name="Google Shape;922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19"/>
          <p:cNvSpPr/>
          <p:nvPr/>
        </p:nvSpPr>
        <p:spPr>
          <a:xfrm rot="2466855">
            <a:off x="4650530" y="701259"/>
            <a:ext cx="276136" cy="26366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19"/>
          <p:cNvSpPr/>
          <p:nvPr/>
        </p:nvSpPr>
        <p:spPr>
          <a:xfrm rot="-1609135">
            <a:off x="5050683" y="1057826"/>
            <a:ext cx="198710" cy="18973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19"/>
          <p:cNvSpPr/>
          <p:nvPr/>
        </p:nvSpPr>
        <p:spPr>
          <a:xfrm rot="2925883">
            <a:off x="6612543" y="1861803"/>
            <a:ext cx="148820" cy="1420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19"/>
          <p:cNvSpPr/>
          <p:nvPr/>
        </p:nvSpPr>
        <p:spPr>
          <a:xfrm rot="-1609533">
            <a:off x="5692051" y="666347"/>
            <a:ext cx="134065" cy="12801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1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929" name="Google Shape;929;p19"/>
          <p:cNvGrpSpPr/>
          <p:nvPr/>
        </p:nvGrpSpPr>
        <p:grpSpPr>
          <a:xfrm rot="5400000">
            <a:off x="1864911" y="-692198"/>
            <a:ext cx="711327" cy="4441016"/>
            <a:chOff x="967895" y="415018"/>
            <a:chExt cx="628714" cy="3926280"/>
          </a:xfrm>
        </p:grpSpPr>
        <p:sp>
          <p:nvSpPr>
            <p:cNvPr id="930" name="Google Shape;930;p19"/>
            <p:cNvSpPr/>
            <p:nvPr/>
          </p:nvSpPr>
          <p:spPr>
            <a:xfrm>
              <a:off x="1207102" y="963599"/>
              <a:ext cx="150300" cy="3377700"/>
            </a:xfrm>
            <a:prstGeom prst="trapezoid">
              <a:avLst>
                <a:gd name="adj" fmla="val 25183"/>
              </a:avLst>
            </a:prstGeom>
            <a:gradFill>
              <a:gsLst>
                <a:gs pos="0">
                  <a:srgbClr val="FFFFFF">
                    <a:alpha val="50588"/>
                    <a:alpha val="16200"/>
                  </a:srgbClr>
                </a:gs>
                <a:gs pos="100000">
                  <a:srgbClr val="FFFFFF">
                    <a:alpha val="0"/>
                    <a:alpha val="162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1" name="Google Shape;931;p19"/>
            <p:cNvGrpSpPr/>
            <p:nvPr/>
          </p:nvGrpSpPr>
          <p:grpSpPr>
            <a:xfrm>
              <a:off x="967895" y="415018"/>
              <a:ext cx="628714" cy="801374"/>
              <a:chOff x="1774126" y="766200"/>
              <a:chExt cx="1582467" cy="2017050"/>
            </a:xfrm>
          </p:grpSpPr>
          <p:sp>
            <p:nvSpPr>
              <p:cNvPr id="932" name="Google Shape;932;p19"/>
              <p:cNvSpPr/>
              <p:nvPr/>
            </p:nvSpPr>
            <p:spPr>
              <a:xfrm>
                <a:off x="2394628" y="2579744"/>
                <a:ext cx="341579" cy="203506"/>
              </a:xfrm>
              <a:custGeom>
                <a:avLst/>
                <a:gdLst/>
                <a:ahLst/>
                <a:cxnLst/>
                <a:rect l="l" t="t" r="r" b="b"/>
                <a:pathLst>
                  <a:path w="273811" h="163131" extrusionOk="0">
                    <a:moveTo>
                      <a:pt x="20002" y="0"/>
                    </a:moveTo>
                    <a:lnTo>
                      <a:pt x="0" y="120967"/>
                    </a:lnTo>
                    <a:cubicBezTo>
                      <a:pt x="0" y="120967"/>
                      <a:pt x="34798" y="163132"/>
                      <a:pt x="136906" y="163132"/>
                    </a:cubicBezTo>
                    <a:cubicBezTo>
                      <a:pt x="239014" y="163132"/>
                      <a:pt x="273812" y="120967"/>
                      <a:pt x="273812" y="120967"/>
                    </a:cubicBezTo>
                    <a:lnTo>
                      <a:pt x="2538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08CAD"/>
                  </a:gs>
                  <a:gs pos="100000">
                    <a:srgbClr val="A7AFCB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933;p19"/>
              <p:cNvSpPr/>
              <p:nvPr/>
            </p:nvSpPr>
            <p:spPr>
              <a:xfrm>
                <a:off x="1774126" y="1886912"/>
                <a:ext cx="638562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73" h="674116" extrusionOk="0">
                    <a:moveTo>
                      <a:pt x="436626" y="414528"/>
                    </a:moveTo>
                    <a:lnTo>
                      <a:pt x="0" y="674116"/>
                    </a:lnTo>
                    <a:cubicBezTo>
                      <a:pt x="0" y="674116"/>
                      <a:pt x="55118" y="297752"/>
                      <a:pt x="230759" y="183261"/>
                    </a:cubicBezTo>
                    <a:lnTo>
                      <a:pt x="51187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19"/>
              <p:cNvSpPr/>
              <p:nvPr/>
            </p:nvSpPr>
            <p:spPr>
              <a:xfrm>
                <a:off x="2718110" y="1886912"/>
                <a:ext cx="638483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10" h="674116" extrusionOk="0">
                    <a:moveTo>
                      <a:pt x="75248" y="414528"/>
                    </a:moveTo>
                    <a:lnTo>
                      <a:pt x="511810" y="674116"/>
                    </a:lnTo>
                    <a:cubicBezTo>
                      <a:pt x="511810" y="674116"/>
                      <a:pt x="456755" y="297752"/>
                      <a:pt x="281114" y="18326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>
                <a:off x="2187286" y="766200"/>
                <a:ext cx="756210" cy="1882078"/>
              </a:xfrm>
              <a:custGeom>
                <a:avLst/>
                <a:gdLst/>
                <a:ahLst/>
                <a:cxnLst/>
                <a:rect l="l" t="t" r="r" b="b"/>
                <a:pathLst>
                  <a:path w="606180" h="1508680" extrusionOk="0">
                    <a:moveTo>
                      <a:pt x="366146" y="30147"/>
                    </a:moveTo>
                    <a:cubicBezTo>
                      <a:pt x="336237" y="-10049"/>
                      <a:pt x="269943" y="-10049"/>
                      <a:pt x="239971" y="30147"/>
                    </a:cubicBezTo>
                    <a:cubicBezTo>
                      <a:pt x="140276" y="164005"/>
                      <a:pt x="-38095" y="453882"/>
                      <a:pt x="7244" y="765794"/>
                    </a:cubicBezTo>
                    <a:lnTo>
                      <a:pt x="84968" y="1391460"/>
                    </a:lnTo>
                    <a:cubicBezTo>
                      <a:pt x="84968" y="1391460"/>
                      <a:pt x="140403" y="1508681"/>
                      <a:pt x="303090" y="1508681"/>
                    </a:cubicBezTo>
                    <a:cubicBezTo>
                      <a:pt x="465777" y="1508681"/>
                      <a:pt x="521213" y="1391460"/>
                      <a:pt x="521213" y="1391460"/>
                    </a:cubicBezTo>
                    <a:lnTo>
                      <a:pt x="598937" y="765794"/>
                    </a:lnTo>
                    <a:cubicBezTo>
                      <a:pt x="644276" y="453882"/>
                      <a:pt x="465904" y="164005"/>
                      <a:pt x="366146" y="301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6" name="Google Shape;936;p19"/>
              <p:cNvSpPr/>
              <p:nvPr/>
            </p:nvSpPr>
            <p:spPr>
              <a:xfrm>
                <a:off x="2568529" y="766497"/>
                <a:ext cx="375239" cy="1881623"/>
              </a:xfrm>
              <a:custGeom>
                <a:avLst/>
                <a:gdLst/>
                <a:ahLst/>
                <a:cxnLst/>
                <a:rect l="l" t="t" r="r" b="b"/>
                <a:pathLst>
                  <a:path w="300793" h="1508315" extrusionOk="0">
                    <a:moveTo>
                      <a:pt x="60579" y="29909"/>
                    </a:moveTo>
                    <a:cubicBezTo>
                      <a:pt x="46025" y="11195"/>
                      <a:pt x="23705" y="178"/>
                      <a:pt x="0" y="0"/>
                    </a:cubicBezTo>
                    <a:lnTo>
                      <a:pt x="0" y="1508316"/>
                    </a:lnTo>
                    <a:cubicBezTo>
                      <a:pt x="160718" y="1507109"/>
                      <a:pt x="215900" y="1391222"/>
                      <a:pt x="215900" y="1391222"/>
                    </a:cubicBezTo>
                    <a:lnTo>
                      <a:pt x="293624" y="765556"/>
                    </a:lnTo>
                    <a:cubicBezTo>
                      <a:pt x="338709" y="453644"/>
                      <a:pt x="160338" y="163766"/>
                      <a:pt x="60579" y="29909"/>
                    </a:cubicBezTo>
                    <a:close/>
                  </a:path>
                </a:pathLst>
              </a:custGeom>
              <a:solidFill>
                <a:srgbClr val="FFFFFF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937;p19"/>
              <p:cNvSpPr/>
              <p:nvPr/>
            </p:nvSpPr>
            <p:spPr>
              <a:xfrm>
                <a:off x="2353668" y="1074766"/>
                <a:ext cx="423489" cy="184811"/>
              </a:xfrm>
              <a:custGeom>
                <a:avLst/>
                <a:gdLst/>
                <a:ahLst/>
                <a:cxnLst/>
                <a:rect l="l" t="t" r="r" b="b"/>
                <a:pathLst>
                  <a:path w="339470" h="148145" extrusionOk="0">
                    <a:moveTo>
                      <a:pt x="169736" y="78295"/>
                    </a:moveTo>
                    <a:cubicBezTo>
                      <a:pt x="233236" y="78295"/>
                      <a:pt x="292036" y="104457"/>
                      <a:pt x="339471" y="148145"/>
                    </a:cubicBezTo>
                    <a:cubicBezTo>
                      <a:pt x="301752" y="58610"/>
                      <a:pt x="239839" y="0"/>
                      <a:pt x="169736" y="0"/>
                    </a:cubicBezTo>
                    <a:cubicBezTo>
                      <a:pt x="99632" y="0"/>
                      <a:pt x="37719" y="58610"/>
                      <a:pt x="0" y="148145"/>
                    </a:cubicBezTo>
                    <a:cubicBezTo>
                      <a:pt x="47371" y="104457"/>
                      <a:pt x="106045" y="78295"/>
                      <a:pt x="169736" y="782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19"/>
              <p:cNvSpPr/>
              <p:nvPr/>
            </p:nvSpPr>
            <p:spPr>
              <a:xfrm>
                <a:off x="2568529" y="1074924"/>
                <a:ext cx="208654" cy="184732"/>
              </a:xfrm>
              <a:custGeom>
                <a:avLst/>
                <a:gdLst/>
                <a:ahLst/>
                <a:cxnLst/>
                <a:rect l="l" t="t" r="r" b="b"/>
                <a:pathLst>
                  <a:path w="167258" h="148082" extrusionOk="0">
                    <a:moveTo>
                      <a:pt x="0" y="78232"/>
                    </a:moveTo>
                    <a:cubicBezTo>
                      <a:pt x="62738" y="78867"/>
                      <a:pt x="120650" y="104839"/>
                      <a:pt x="167259" y="148082"/>
                    </a:cubicBezTo>
                    <a:cubicBezTo>
                      <a:pt x="129985" y="59563"/>
                      <a:pt x="69088" y="133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19"/>
              <p:cNvSpPr/>
              <p:nvPr/>
            </p:nvSpPr>
            <p:spPr>
              <a:xfrm>
                <a:off x="2513864" y="1953303"/>
                <a:ext cx="103138" cy="765386"/>
              </a:xfrm>
              <a:custGeom>
                <a:avLst/>
                <a:gdLst/>
                <a:ahLst/>
                <a:cxnLst/>
                <a:rect l="l" t="t" r="r" b="b"/>
                <a:pathLst>
                  <a:path w="82676" h="613536" extrusionOk="0">
                    <a:moveTo>
                      <a:pt x="82677" y="414782"/>
                    </a:moveTo>
                    <a:cubicBezTo>
                      <a:pt x="82677" y="584200"/>
                      <a:pt x="41339" y="613537"/>
                      <a:pt x="41339" y="613537"/>
                    </a:cubicBezTo>
                    <a:cubicBezTo>
                      <a:pt x="41339" y="613537"/>
                      <a:pt x="0" y="584200"/>
                      <a:pt x="0" y="414782"/>
                    </a:cubicBezTo>
                    <a:cubicBezTo>
                      <a:pt x="0" y="245364"/>
                      <a:pt x="41339" y="0"/>
                      <a:pt x="41339" y="0"/>
                    </a:cubicBezTo>
                    <a:cubicBezTo>
                      <a:pt x="41339" y="0"/>
                      <a:pt x="82677" y="245364"/>
                      <a:pt x="82677" y="4147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8B1B1"/>
                  </a:gs>
                  <a:gs pos="100000">
                    <a:srgbClr val="E83F3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Bianca template">
  <a:themeElements>
    <a:clrScheme name="Custom 347">
      <a:dk1>
        <a:srgbClr val="192D49"/>
      </a:dk1>
      <a:lt1>
        <a:srgbClr val="FFFFFF"/>
      </a:lt1>
      <a:dk2>
        <a:srgbClr val="9199A0"/>
      </a:dk2>
      <a:lt2>
        <a:srgbClr val="E0E8F0"/>
      </a:lt2>
      <a:accent1>
        <a:srgbClr val="5B87C8"/>
      </a:accent1>
      <a:accent2>
        <a:srgbClr val="9DC0EA"/>
      </a:accent2>
      <a:accent3>
        <a:srgbClr val="C5E0FE"/>
      </a:accent3>
      <a:accent4>
        <a:srgbClr val="F8DB51"/>
      </a:accent4>
      <a:accent5>
        <a:srgbClr val="F7A479"/>
      </a:accent5>
      <a:accent6>
        <a:srgbClr val="F37474"/>
      </a:accent6>
      <a:hlink>
        <a:srgbClr val="224C8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1761</TotalTime>
  <Words>1078</Words>
  <Application>Microsoft Macintosh PowerPoint</Application>
  <PresentationFormat>On-screen Show (16:9)</PresentationFormat>
  <Paragraphs>147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Space Grotesk Light</vt:lpstr>
      <vt:lpstr>Countdown</vt:lpstr>
      <vt:lpstr>Arial</vt:lpstr>
      <vt:lpstr>Space Grotesk</vt:lpstr>
      <vt:lpstr>Bianca template</vt:lpstr>
      <vt:lpstr>The Amateur Satellite Service in the Modern Era</vt:lpstr>
      <vt:lpstr>Open Research Institute</vt:lpstr>
      <vt:lpstr>Who is Open Research Institute?</vt:lpstr>
      <vt:lpstr>1. Summary of the Performance of the Amateur Satellite Service</vt:lpstr>
      <vt:lpstr>Timeline</vt:lpstr>
      <vt:lpstr>PowerPoint Presentation</vt:lpstr>
      <vt:lpstr>The Impact of Government Regulation and the Evolution of Space Services</vt:lpstr>
      <vt:lpstr>What have we done about Export Regulations?</vt:lpstr>
      <vt:lpstr>Debris Mitigation</vt:lpstr>
      <vt:lpstr>An Open Source Roadmap</vt:lpstr>
      <vt:lpstr>Adjustments and Adaptations</vt:lpstr>
      <vt:lpstr>More Adaptations</vt:lpstr>
      <vt:lpstr>Orbit Shell Ownership (OSO)</vt:lpstr>
      <vt:lpstr>PowerPoint Presentation</vt:lpstr>
      <vt:lpstr>ARSS Adaptation to OSO</vt:lpstr>
      <vt:lpstr>Why GTO?</vt:lpstr>
      <vt:lpstr>GTO satisfies the OSO requirements</vt:lpstr>
      <vt:lpstr>Microwave band spectrum defense is crucial</vt:lpstr>
      <vt:lpstr>Conclusion</vt:lpstr>
      <vt:lpstr>What we assert</vt:lpstr>
      <vt:lpstr>What we assert</vt:lpstr>
      <vt:lpstr>PowerPoint Presentation</vt:lpstr>
      <vt:lpstr>Team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Amateur Radio Satellite Service</dc:title>
  <cp:lastModifiedBy>Michelle Thompson</cp:lastModifiedBy>
  <cp:revision>99</cp:revision>
  <dcterms:modified xsi:type="dcterms:W3CDTF">2021-07-12T15:22:52Z</dcterms:modified>
</cp:coreProperties>
</file>